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"/>
  </p:notesMasterIdLst>
  <p:sldIdLst>
    <p:sldId id="262" r:id="rId2"/>
    <p:sldId id="263" r:id="rId3"/>
    <p:sldId id="264" r:id="rId4"/>
    <p:sldId id="265" r:id="rId5"/>
  </p:sldIdLst>
  <p:sldSz cx="6858000" cy="9144000" type="screen4x3"/>
  <p:notesSz cx="6797675" cy="9926638"/>
  <p:embeddedFontLst>
    <p:embeddedFont>
      <p:font typeface="HY견고딕" panose="02030600000101010101" pitchFamily="18" charset="-127"/>
      <p:regular r:id="rId7"/>
    </p:embeddedFont>
    <p:embeddedFont>
      <p:font typeface="원신한 Bold" panose="020B0803000000000000" pitchFamily="50" charset="-127"/>
      <p:bold r:id="rId8"/>
    </p:embeddedFont>
    <p:embeddedFont>
      <p:font typeface="맑은 고딕" panose="020B0503020000020004" pitchFamily="50" charset="-127"/>
      <p:regular r:id="rId9"/>
      <p:bold r:id="rId1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420" userDrawn="1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99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9" d="100"/>
          <a:sy n="79" d="100"/>
        </p:scale>
        <p:origin x="2316" y="90"/>
      </p:cViewPr>
      <p:guideLst>
        <p:guide orient="horz" pos="54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659" cy="496332"/>
          </a:xfrm>
          <a:prstGeom prst="rect">
            <a:avLst/>
          </a:prstGeom>
        </p:spPr>
        <p:txBody>
          <a:bodyPr vert="horz" lIns="91831" tIns="45914" rIns="91831" bIns="4591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831" tIns="45914" rIns="91831" bIns="45914" rtlCol="0"/>
          <a:lstStyle>
            <a:lvl1pPr algn="r">
              <a:defRPr sz="1200"/>
            </a:lvl1pPr>
          </a:lstStyle>
          <a:p>
            <a:fld id="{61889650-580C-45A5-A25B-B1DA0D0F7760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1838" y="742950"/>
            <a:ext cx="27940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31" tIns="45914" rIns="91831" bIns="4591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831" tIns="45914" rIns="91831" bIns="4591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28586"/>
            <a:ext cx="2945659" cy="496332"/>
          </a:xfrm>
          <a:prstGeom prst="rect">
            <a:avLst/>
          </a:prstGeom>
        </p:spPr>
        <p:txBody>
          <a:bodyPr vert="horz" lIns="91831" tIns="45914" rIns="91831" bIns="4591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6"/>
            <a:ext cx="2945659" cy="496332"/>
          </a:xfrm>
          <a:prstGeom prst="rect">
            <a:avLst/>
          </a:prstGeom>
        </p:spPr>
        <p:txBody>
          <a:bodyPr vert="horz" lIns="91831" tIns="45914" rIns="91831" bIns="45914" rtlCol="0" anchor="b"/>
          <a:lstStyle>
            <a:lvl1pPr algn="r">
              <a:defRPr sz="1200"/>
            </a:lvl1pPr>
          </a:lstStyle>
          <a:p>
            <a:fld id="{5D4CCA08-DB4D-483C-9303-2B84971456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417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01838" y="742950"/>
            <a:ext cx="2794000" cy="37242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4CCA08-DB4D-483C-9303-2B8497145606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5159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01838" y="742950"/>
            <a:ext cx="2794000" cy="37242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4CCA08-DB4D-483C-9303-2B8497145606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0071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01838" y="742950"/>
            <a:ext cx="2794000" cy="37242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4CCA08-DB4D-483C-9303-2B8497145606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7866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01838" y="742950"/>
            <a:ext cx="2794000" cy="37242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4CCA08-DB4D-483C-9303-2B8497145606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8199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379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728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25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095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807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6571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883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2325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619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316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714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6A2E2-2EB6-409F-A0EC-474894E1AC9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22789-DC95-4952-9DED-610CA311AD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029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16751" y="455570"/>
            <a:ext cx="6885384" cy="4571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44000">
                <a:srgbClr val="00206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원신한 Bold" pitchFamily="50" charset="-127"/>
              <a:ea typeface="원신한 Bold" pitchFamily="50" charset="-127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417" y="107504"/>
            <a:ext cx="4347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원신한 Bold" pitchFamily="50" charset="-127"/>
                <a:ea typeface="원신한 Bold" pitchFamily="50" charset="-127"/>
                <a:cs typeface="+mn-cs"/>
              </a:rPr>
              <a:t>OKR 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원신한 Bold" pitchFamily="50" charset="-127"/>
                <a:ea typeface="원신한 Bold" pitchFamily="50" charset="-127"/>
                <a:cs typeface="+mn-cs"/>
              </a:rPr>
              <a:t>등록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원신한 Bold" pitchFamily="50" charset="-127"/>
              <a:ea typeface="원신한 Bold" pitchFamily="50" charset="-127"/>
              <a:cs typeface="+mn-cs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028460"/>
              </p:ext>
            </p:extLst>
          </p:nvPr>
        </p:nvGraphicFramePr>
        <p:xfrm>
          <a:off x="476820" y="2267744"/>
          <a:ext cx="5904508" cy="63367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028">
                  <a:extLst>
                    <a:ext uri="{9D8B030D-6E8A-4147-A177-3AD203B41FA5}">
                      <a16:colId xmlns:a16="http://schemas.microsoft.com/office/drawing/2014/main" val="1798229578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3437784462"/>
                    </a:ext>
                  </a:extLst>
                </a:gridCol>
              </a:tblGrid>
              <a:tr h="5868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내 용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447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개인 목표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(Objective)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35748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핵심 결과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(Key Result)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6860487"/>
                  </a:ext>
                </a:extLst>
              </a:tr>
              <a:tr h="47135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달성을 위한 노력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(Initiative)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1776511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994978"/>
              </p:ext>
            </p:extLst>
          </p:nvPr>
        </p:nvGraphicFramePr>
        <p:xfrm>
          <a:off x="3645172" y="1115616"/>
          <a:ext cx="2736156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156">
                  <a:extLst>
                    <a:ext uri="{9D8B030D-6E8A-4147-A177-3AD203B41FA5}">
                      <a16:colId xmlns:a16="http://schemas.microsoft.com/office/drawing/2014/main" val="1641787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성      명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18971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소속학교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062731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380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16751" y="455570"/>
            <a:ext cx="6885384" cy="4571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44000">
                <a:srgbClr val="00206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원신한 Bold" pitchFamily="50" charset="-127"/>
              <a:ea typeface="원신한 Bold" pitchFamily="50" charset="-127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417" y="107504"/>
            <a:ext cx="4347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작성 방향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) OKR 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등록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476820" y="2267744"/>
          <a:ext cx="5904508" cy="64191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028">
                  <a:extLst>
                    <a:ext uri="{9D8B030D-6E8A-4147-A177-3AD203B41FA5}">
                      <a16:colId xmlns:a16="http://schemas.microsoft.com/office/drawing/2014/main" val="1798229578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3437784462"/>
                    </a:ext>
                  </a:extLst>
                </a:gridCol>
              </a:tblGrid>
              <a:tr h="5868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내 용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447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개인 목표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(Objective)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개인이 스스로 달성하고자 하는 목표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정성적으로 표현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35748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핵심 결과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(Key Result)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개인 목표의 달성여부를 측정할 수 있는 지표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정량적으로 표현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6860487"/>
                  </a:ext>
                </a:extLst>
              </a:tr>
              <a:tr h="43692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달성을 위한 노력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(Initiative)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목표와 핵심 결과를 달성하기 위한 나의 노력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400" dirty="0" smtClean="0">
                          <a:latin typeface="+mn-ea"/>
                          <a:ea typeface="+mn-ea"/>
                        </a:rPr>
                      </a:b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도전해 보고 실패해도 상관없음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400" dirty="0" smtClean="0">
                          <a:latin typeface="+mn-ea"/>
                          <a:ea typeface="+mn-ea"/>
                        </a:rPr>
                      </a:b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명확하게 실천할 수 있는 내용</a:t>
                      </a: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776511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927763"/>
              </p:ext>
            </p:extLst>
          </p:nvPr>
        </p:nvGraphicFramePr>
        <p:xfrm>
          <a:off x="3626092" y="1220823"/>
          <a:ext cx="2736156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156">
                  <a:extLst>
                    <a:ext uri="{9D8B030D-6E8A-4147-A177-3AD203B41FA5}">
                      <a16:colId xmlns:a16="http://schemas.microsoft.com/office/drawing/2014/main" val="1641787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성      명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김신한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18971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소속학교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신형대학교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0627314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-8751" y="566377"/>
            <a:ext cx="5381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★ 파일을 제출할 때는 </a:t>
            </a:r>
            <a:r>
              <a:rPr lang="en-US" altLang="ko-KR" sz="1400" dirty="0" smtClean="0">
                <a:solidFill>
                  <a:srgbClr val="FF0000"/>
                </a:solidFill>
              </a:rPr>
              <a:t>2~4</a:t>
            </a:r>
            <a:r>
              <a:rPr lang="ko-KR" altLang="en-US" sz="1400" dirty="0" smtClean="0">
                <a:solidFill>
                  <a:srgbClr val="FF0000"/>
                </a:solidFill>
              </a:rPr>
              <a:t>페이지를 삭제해주세요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!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73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16751" y="455570"/>
            <a:ext cx="6885384" cy="4571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44000">
                <a:srgbClr val="00206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원신한 Bold" pitchFamily="50" charset="-127"/>
              <a:ea typeface="원신한 Bold" pitchFamily="50" charset="-127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417" y="107504"/>
            <a:ext cx="4347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작성 예시 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1) OKR 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등록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476820" y="2267744"/>
          <a:ext cx="5904508" cy="63367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028">
                  <a:extLst>
                    <a:ext uri="{9D8B030D-6E8A-4147-A177-3AD203B41FA5}">
                      <a16:colId xmlns:a16="http://schemas.microsoft.com/office/drawing/2014/main" val="1798229578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3437784462"/>
                    </a:ext>
                  </a:extLst>
                </a:gridCol>
              </a:tblGrid>
              <a:tr h="5868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내 용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447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개인 목표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(Objective)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어느</a:t>
                      </a:r>
                      <a:r>
                        <a:rPr lang="ko-KR" altLang="en-US" sz="1400" baseline="0" dirty="0" smtClean="0">
                          <a:latin typeface="+mn-ea"/>
                          <a:ea typeface="+mn-ea"/>
                        </a:rPr>
                        <a:t> 나라에 가도 </a:t>
                      </a:r>
                      <a:r>
                        <a:rPr lang="ko-KR" altLang="en-US" sz="1400" baseline="0" dirty="0" err="1" smtClean="0">
                          <a:latin typeface="+mn-ea"/>
                          <a:ea typeface="+mn-ea"/>
                        </a:rPr>
                        <a:t>자신있게</a:t>
                      </a:r>
                      <a:r>
                        <a:rPr lang="ko-KR" altLang="en-US" sz="1400" baseline="0" dirty="0" smtClean="0">
                          <a:latin typeface="+mn-ea"/>
                          <a:ea typeface="+mn-ea"/>
                        </a:rPr>
                        <a:t> 소통할 수 있는 </a:t>
                      </a:r>
                      <a:endParaRPr lang="en-US" altLang="ko-KR" sz="1400" baseline="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외국어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Master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가 되고 싶다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3574825"/>
                  </a:ext>
                </a:extLst>
              </a:tr>
              <a:tr h="7671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핵심 결과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(Key Result)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TOEIC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점수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950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점 이상 달성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HSK 5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급 자격증 취득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6860487"/>
                  </a:ext>
                </a:extLst>
              </a:tr>
              <a:tr h="44644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달성을 위한 노력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(Initiative)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매월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(3~9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학원 수강을 하고 있다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영어 및 중국어 유튜브 방송을 수강하고 있다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전화 회화</a:t>
                      </a:r>
                      <a:r>
                        <a:rPr lang="ko-KR" altLang="en-US" sz="1400" baseline="0" dirty="0" smtClean="0">
                          <a:latin typeface="+mn-ea"/>
                          <a:ea typeface="+mn-ea"/>
                        </a:rPr>
                        <a:t> 수업을 받고 있다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외국인 친구를 사귀어 소통하고 있다</a:t>
                      </a: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77651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8751" y="566377"/>
            <a:ext cx="5381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★ 파일을 제출할 때는 </a:t>
            </a:r>
            <a:r>
              <a:rPr lang="en-US" altLang="ko-KR" sz="1400" dirty="0" smtClean="0">
                <a:solidFill>
                  <a:srgbClr val="FF0000"/>
                </a:solidFill>
              </a:rPr>
              <a:t>2~4</a:t>
            </a:r>
            <a:r>
              <a:rPr lang="ko-KR" altLang="en-US" sz="1400" dirty="0" smtClean="0">
                <a:solidFill>
                  <a:srgbClr val="FF0000"/>
                </a:solidFill>
              </a:rPr>
              <a:t>페이지를 삭제해주세요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!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896658"/>
              </p:ext>
            </p:extLst>
          </p:nvPr>
        </p:nvGraphicFramePr>
        <p:xfrm>
          <a:off x="3626092" y="1220823"/>
          <a:ext cx="2736156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156">
                  <a:extLst>
                    <a:ext uri="{9D8B030D-6E8A-4147-A177-3AD203B41FA5}">
                      <a16:colId xmlns:a16="http://schemas.microsoft.com/office/drawing/2014/main" val="1641787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성      명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김신한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18971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소속학교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신형대학교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062731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774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16751" y="455570"/>
            <a:ext cx="6885384" cy="4571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44000">
                <a:srgbClr val="00206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원신한 Bold" pitchFamily="50" charset="-127"/>
              <a:ea typeface="원신한 Bold" pitchFamily="50" charset="-127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417" y="107504"/>
            <a:ext cx="4347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작성 예시 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2) OKR 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등록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476820" y="2267744"/>
          <a:ext cx="5904508" cy="6372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028">
                  <a:extLst>
                    <a:ext uri="{9D8B030D-6E8A-4147-A177-3AD203B41FA5}">
                      <a16:colId xmlns:a16="http://schemas.microsoft.com/office/drawing/2014/main" val="1798229578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3437784462"/>
                    </a:ext>
                  </a:extLst>
                </a:gridCol>
              </a:tblGrid>
              <a:tr h="5868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내 용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447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개인 목표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(Objective)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마흔 살에도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일 밤샘할 수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있을만큼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 건강하고 싶다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3574825"/>
                  </a:ext>
                </a:extLst>
              </a:tr>
              <a:tr h="7671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핵심 결과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(Key Result)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체지방률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15%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이하 유지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체중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3kg</a:t>
                      </a: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aseline="0" dirty="0" smtClean="0">
                          <a:latin typeface="+mn-ea"/>
                          <a:ea typeface="+mn-ea"/>
                        </a:rPr>
                        <a:t>감량</a:t>
                      </a:r>
                      <a:endParaRPr lang="en-US" altLang="ko-KR" sz="1400" baseline="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baseline="0" dirty="0" smtClean="0">
                          <a:latin typeface="+mn-ea"/>
                          <a:ea typeface="+mn-ea"/>
                        </a:rPr>
                        <a:t>턱걸이 </a:t>
                      </a:r>
                      <a:r>
                        <a:rPr lang="en-US" altLang="ko-KR" sz="1400" baseline="0" dirty="0" smtClean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400" baseline="0" dirty="0" smtClean="0">
                          <a:latin typeface="+mn-ea"/>
                          <a:ea typeface="+mn-ea"/>
                        </a:rPr>
                        <a:t>개 이상 가능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6860487"/>
                  </a:ext>
                </a:extLst>
              </a:tr>
              <a:tr h="4500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달성을 위한 노력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(Initiative)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일주일에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회 이상 헬스장 다니기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저녁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시 이후 금식하기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하루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시간 이상 잠자기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  <a:p>
                      <a:pPr marL="285750" indent="-285750" latinLnBrk="1">
                        <a:lnSpc>
                          <a:spcPct val="2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냉동식품 먹지 않기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77651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8751" y="566377"/>
            <a:ext cx="5381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★ 파일을 제출할 때는 </a:t>
            </a:r>
            <a:r>
              <a:rPr lang="en-US" altLang="ko-KR" sz="1400" dirty="0" smtClean="0">
                <a:solidFill>
                  <a:srgbClr val="FF0000"/>
                </a:solidFill>
              </a:rPr>
              <a:t>2~4</a:t>
            </a:r>
            <a:r>
              <a:rPr lang="ko-KR" altLang="en-US" sz="1400" dirty="0" smtClean="0">
                <a:solidFill>
                  <a:srgbClr val="FF0000"/>
                </a:solidFill>
              </a:rPr>
              <a:t>페이지를 삭제해주세요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!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896658"/>
              </p:ext>
            </p:extLst>
          </p:nvPr>
        </p:nvGraphicFramePr>
        <p:xfrm>
          <a:off x="3626092" y="1220823"/>
          <a:ext cx="2736156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156">
                  <a:extLst>
                    <a:ext uri="{9D8B030D-6E8A-4147-A177-3AD203B41FA5}">
                      <a16:colId xmlns:a16="http://schemas.microsoft.com/office/drawing/2014/main" val="1641787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성      명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김신한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18971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소속학교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신형대학교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062731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835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4592</TotalTime>
  <Words>281</Words>
  <Application>Microsoft Office PowerPoint</Application>
  <PresentationFormat>화면 슬라이드 쇼(4:3)</PresentationFormat>
  <Paragraphs>80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Arial</vt:lpstr>
      <vt:lpstr>HY견고딕</vt:lpstr>
      <vt:lpstr>Wingdings</vt:lpstr>
      <vt:lpstr>원신한 Bold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SFG</dc:creator>
  <cp:lastModifiedBy>SG</cp:lastModifiedBy>
  <cp:revision>168</cp:revision>
  <cp:lastPrinted>2021-10-13T00:22:36Z</cp:lastPrinted>
  <dcterms:created xsi:type="dcterms:W3CDTF">2013-01-16T05:30:05Z</dcterms:created>
  <dcterms:modified xsi:type="dcterms:W3CDTF">2024-03-05T01:40:36Z</dcterms:modified>
</cp:coreProperties>
</file>